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84" r:id="rId26"/>
    <p:sldId id="28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 FAO-EU </a:t>
            </a:r>
            <a:r>
              <a:rPr lang="en-US" dirty="0" smtClean="0"/>
              <a:t>FLEGT </a:t>
            </a:r>
            <a:r>
              <a:rPr lang="en-US" dirty="0" err="1" smtClean="0"/>
              <a:t>untuk</a:t>
            </a:r>
            <a:r>
              <a:rPr lang="en-US" dirty="0" smtClean="0"/>
              <a:t> Para </a:t>
            </a:r>
            <a:r>
              <a:rPr lang="en-US" dirty="0" err="1" smtClean="0"/>
              <a:t>Mitra</a:t>
            </a:r>
            <a:r>
              <a:rPr lang="en-US" dirty="0" smtClean="0"/>
              <a:t> IFM Fund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prstClr val="black"/>
                </a:solidFill>
                <a:cs typeface="Arial" charset="0"/>
              </a:rPr>
              <a:t>Independent Forest Monitoring Fund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prstClr val="black"/>
                </a:solidFill>
                <a:cs typeface="Arial" charset="0"/>
              </a:rPr>
              <a:t>Bogor</a:t>
            </a:r>
            <a:r>
              <a:rPr lang="id-ID" dirty="0">
                <a:solidFill>
                  <a:prstClr val="black"/>
                </a:solidFill>
                <a:cs typeface="Arial" charset="0"/>
              </a:rPr>
              <a:t>, </a:t>
            </a:r>
            <a:r>
              <a:rPr lang="en-US" dirty="0" smtClean="0">
                <a:solidFill>
                  <a:prstClr val="black"/>
                </a:solidFill>
                <a:cs typeface="Arial" charset="0"/>
              </a:rPr>
              <a:t>01 </a:t>
            </a:r>
            <a:r>
              <a:rPr lang="en-US" dirty="0" err="1" smtClean="0">
                <a:solidFill>
                  <a:prstClr val="black"/>
                </a:solidFill>
                <a:cs typeface="Arial" charset="0"/>
              </a:rPr>
              <a:t>Desember</a:t>
            </a:r>
            <a:r>
              <a:rPr lang="en-US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id-ID" dirty="0">
                <a:solidFill>
                  <a:prstClr val="black"/>
                </a:solidFill>
                <a:cs typeface="Arial" charset="0"/>
              </a:rPr>
              <a:t>20</a:t>
            </a:r>
            <a:r>
              <a:rPr lang="en-US" dirty="0">
                <a:solidFill>
                  <a:prstClr val="black"/>
                </a:solidFill>
                <a:cs typeface="Arial" charset="0"/>
              </a:rPr>
              <a:t>20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544" y="732371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846" y="781584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690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41170" y="1290934"/>
            <a:ext cx="704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 TEKNIS KELENGKAPAN BUKTI &amp; DOKUMEN PENDUKUNG KEUANGAN MITRA IFM FUND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4125" y="2268647"/>
            <a:ext cx="10161817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Secara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umum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bukti-bukti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/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keuangan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sah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dapat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diterima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adalah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sebagai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berikut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:</a:t>
            </a:r>
            <a:endParaRPr lang="en-US" sz="1400" b="1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lphaLcPeriod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terjadinya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alamat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rinci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mengenai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nomor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telepon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vendor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uang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tujuan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lphaLcPeriod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tertera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mudah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pembuktian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kebenaran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ketepatannya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lphaLcPeriod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mencakup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dimulainya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sampai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berakhirnya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perjanjian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kerjasama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+mj-lt"/>
              <a:buAutoNum type="arabicPeriod" startAt="2"/>
            </a:pPr>
            <a:r>
              <a:rPr lang="en-US" b="1" dirty="0" err="1" smtClean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Semua</a:t>
            </a:r>
            <a:r>
              <a:rPr lang="en-US" b="1" dirty="0" smtClean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pengeluaran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didukung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bukti-bukti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/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pihak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ketiga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berupa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invoice/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/nota yang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asli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agar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memenuhi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syarat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dibayarkan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kembali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IFM-Fund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atas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pengeluaran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IFM-Fund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berhak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mempertanyakan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meminta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penjelasan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pertanggungjawaban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atas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bukti-bukti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meragukan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seperti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ada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coretan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robek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lain-lain.</a:t>
            </a:r>
            <a:endParaRPr lang="en-US" sz="1400" b="1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863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0829" y="1059981"/>
            <a:ext cx="98733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 startAt="3"/>
            </a:pP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bukti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dibuat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bukti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internal /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lembaga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wajib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mencantumkan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logo IFM-Fund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FAO-EU FLEGT,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contohnya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sebagai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berikut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:</a:t>
            </a:r>
            <a:endParaRPr lang="en-US" sz="1400" b="1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  <p:pic>
        <p:nvPicPr>
          <p:cNvPr id="3" name="Picture 2" descr="D:\Admin_2019\Kwitansi IFM-Fund &amp; FAO-EU FLEGT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" t="928" r="693" b="2072"/>
          <a:stretch/>
        </p:blipFill>
        <p:spPr bwMode="auto">
          <a:xfrm>
            <a:off x="3939855" y="1837117"/>
            <a:ext cx="4921885" cy="289369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41577" y="4797147"/>
            <a:ext cx="229261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</a:rPr>
              <a:t>3.1.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Contoh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Kuitansi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ea typeface="Calibri" panose="020F0502020204030204" pitchFamily="34" charset="0"/>
              </a:rPr>
              <a:t>Pembayaran</a:t>
            </a:r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-206830" y="5223417"/>
            <a:ext cx="121811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3.1. </a:t>
            </a:r>
            <a:r>
              <a:rPr lang="en-US" b="1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Kuitansi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endParaRPr lang="en-US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transport /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perdiem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hadir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pelatihan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/workshop.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didetailkan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ABCD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XYZ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selama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berapa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bertempat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dimana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190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D:\Admin_2019\Form Travel Expenses IFM-Fund &amp; FAO-EU FLEGT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657" y="1578429"/>
            <a:ext cx="3624761" cy="416795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232905" y="5746388"/>
            <a:ext cx="25582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3.2. </a:t>
            </a:r>
            <a:r>
              <a:rPr lang="en-US" sz="1200" dirty="0" err="1">
                <a:latin typeface="Arial" panose="020B0604020202020204" pitchFamily="34" charset="0"/>
                <a:ea typeface="Calibri" panose="020F0502020204030204" pitchFamily="34" charset="0"/>
              </a:rPr>
              <a:t>Contoh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 Form Travel Expenses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6433457" y="2054110"/>
            <a:ext cx="452845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</a:t>
            </a: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 Travel Expenses</a:t>
            </a:r>
            <a:endParaRPr lang="en-US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 travel expenses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berhubungan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lapangan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nota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asli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angkot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ojek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lain-lain.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Items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dijelaskan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asal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497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D:\Admin_2019\Consumption Expenses IFM-Fund &amp; FAO-EU FLEGT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056" y="1501300"/>
            <a:ext cx="3643177" cy="411271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2774771" y="5614014"/>
            <a:ext cx="30428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3.3. </a:t>
            </a:r>
            <a:r>
              <a:rPr lang="en-US" sz="12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 Consumption Expenses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86490" y="2559707"/>
            <a:ext cx="55374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</a:t>
            </a: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3.3. </a:t>
            </a:r>
            <a:r>
              <a:rPr lang="en-US" b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 Consumption </a:t>
            </a: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Expenses</a:t>
            </a:r>
            <a:endParaRPr lang="en-US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 consumption expense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berhubungan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lapangan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nota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asli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887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2982" y="1002892"/>
            <a:ext cx="973284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 startAt="4"/>
            </a:pP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Bukti-bukti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keuangan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sesuai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penggolongan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jenis-jenis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biayanya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sebagai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berikut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:</a:t>
            </a:r>
            <a:endParaRPr lang="en-US" sz="1600" b="1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lphaLcPeriod"/>
            </a:pPr>
            <a:r>
              <a:rPr lang="en-US" sz="1600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Transportasi</a:t>
            </a:r>
            <a:r>
              <a:rPr lang="en-US" sz="16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endParaRPr lang="en-US" sz="1600" b="1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Penggantian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dibayarkan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sebenarnya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(actual cost)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melampirkan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bukti-bukti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asli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;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tiket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pesawat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boarding pass,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tiket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kapal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tiket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kereta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tiket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bus, slip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taksi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disertai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personil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perjalanan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durasi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perjalanan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ditandatangani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Transportasi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Udara</a:t>
            </a:r>
            <a:endParaRPr lang="en-US" sz="16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571500" algn="just">
              <a:spcAft>
                <a:spcPts val="0"/>
              </a:spcAft>
            </a:pP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Perjalanan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udara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kelas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menempuh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terpendek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algn="just">
              <a:spcAft>
                <a:spcPts val="0"/>
              </a:spcAft>
            </a:pP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Kelebihan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rute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tempuh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jauh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kelebihan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bagasi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diganti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IFM-Fund. </a:t>
            </a: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16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Bukti-bukti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udara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buFont typeface="Symbol" panose="05050102010706020507" pitchFamily="18" charset="2"/>
              <a:buChar char=""/>
            </a:pP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/invoice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agen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perjalanan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penerimaan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uang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tiket</a:t>
            </a:r>
            <a:endParaRPr lang="en-US" sz="16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1257300" lvl="2" indent="-342900" algn="just">
              <a:buFont typeface="Symbol" panose="05050102010706020507" pitchFamily="18" charset="2"/>
              <a:buChar char=""/>
            </a:pP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Tiket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asli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apabila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berupa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tiket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elektronik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salinan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jadwal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perjalanan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tangani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orang yang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perjalanan</a:t>
            </a: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)</a:t>
            </a:r>
            <a:endParaRPr lang="en-US" sz="16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1257300" lvl="2" indent="-342900" algn="just">
              <a:buFont typeface="Symbol" panose="05050102010706020507" pitchFamily="18" charset="2"/>
              <a:buChar char=""/>
            </a:pPr>
            <a:r>
              <a:rPr lang="en-US" sz="16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Boarding pass </a:t>
            </a:r>
            <a:endParaRPr lang="en-US" sz="16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571500" algn="just">
              <a:spcAft>
                <a:spcPts val="0"/>
              </a:spcAft>
            </a:pP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hilang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disebabkan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orang yang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perjalanan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orang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berkewajiban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pernyataan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kehilangan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ditandatangani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dibubuhi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materai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Rp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6.000,-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mendapat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persetujuan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ditanda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tangani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koordinator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/program). 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312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00200" y="858543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Laut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&amp;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endParaRPr lang="en-US" sz="1400" dirty="0" smtClean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en-US" sz="1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kereta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angkutan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ataupun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bus.</a:t>
            </a:r>
            <a:endParaRPr lang="en-US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Bukti-bukti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/invoice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agen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perjalanan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penerimaan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uang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)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asli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berupa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kapal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laut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kereta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api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bus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perjalanan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keberangkatan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kedatangan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Kendaraan</a:t>
            </a:r>
            <a:endParaRPr lang="en-US" sz="1400" dirty="0" smtClean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en-US" sz="1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diperlukan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Perjanjian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memuat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ketentuan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penjanjian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menyewa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contoh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per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apakah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sudah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termasuk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bahan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bakar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honor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pengemudi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asuransi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dll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mencakup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digunakannya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per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tanpa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bahan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bakar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diberi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stempel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Fotokopi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STNK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Fotocopy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SIM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pengemudi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total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diatas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1.000.000,-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perjanjian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dibubuhi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materai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6.000,-.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636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72975" y="1193975"/>
            <a:ext cx="968828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Lokal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57150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dimaksudkan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menjalankan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tugas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berkaitan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bantuan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teknis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program,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pula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lump sum :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memuat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tujuan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perjalanan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terjadi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perjalanan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orang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bepergian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lokal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melebihi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dianggarkan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taksi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resmi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dikeluarkan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perusahaan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taksi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terjadinya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keberangkatan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kedatangan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pengemudi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staff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melakukan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perjalanan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taksi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melebihi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dianggarkan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lokal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54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26771" y="1656700"/>
            <a:ext cx="880654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Pribadi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57150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milik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perjalanan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dinas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kantor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menuju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catatan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penggunaan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kendaraan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menunjukkan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jarak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ditempuh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jelas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memuat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waktu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keberangkatan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kedatangan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pembelian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bahan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bakar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penunjang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perjalanan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dinas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liter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bahan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bakar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dibeli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dibebankan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program 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kembali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melebihi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dianggarkan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transportasi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lokal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125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30829" y="858543"/>
            <a:ext cx="977537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lphaLcPeriod" startAt="2"/>
            </a:pP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 Diem</a:t>
            </a:r>
            <a:endParaRPr lang="en-US" sz="1400" b="1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Perdiem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staff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perjalanan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training/workshop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menutupi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terduga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selama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menginap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tinggal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perdiem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konsisten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nominal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/reasonable.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menerima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harinya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diperbolehkan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menerima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perdiem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alasan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tingkatan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perdiem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setiap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perdiem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perdiem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dibuat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minimal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berikut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: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1257300" lvl="2" indent="-342900" algn="just">
              <a:buFont typeface="Symbol" panose="05050102010706020507" pitchFamily="18" charset="2"/>
              <a:buChar char="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penerima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1257300" lvl="2" indent="-342900" algn="just">
              <a:buFont typeface="Symbol" panose="05050102010706020507" pitchFamily="18" charset="2"/>
              <a:buChar char="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1257300" lvl="2" indent="-342900" algn="just">
              <a:buFont typeface="Symbol" panose="05050102010706020507" pitchFamily="18" charset="2"/>
              <a:buChar char="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1257300" lvl="2" indent="-342900" algn="just">
              <a:buFont typeface="Symbol" panose="05050102010706020507" pitchFamily="18" charset="2"/>
              <a:buChar char="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standar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/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tarif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digunakan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1257300" lvl="2" indent="-342900" algn="just">
              <a:buFont typeface="Symbol" panose="05050102010706020507" pitchFamily="18" charset="2"/>
              <a:buChar char=""/>
            </a:pP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total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dibayarkan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1257300" lvl="2" indent="-342900" algn="just">
              <a:buFont typeface="Symbol" panose="05050102010706020507" pitchFamily="18" charset="2"/>
              <a:buChar char="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kegiatan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akomodasi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berkaitan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training/workshop,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daftar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kehadiran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disimpan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perdiem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penerimaan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perdiem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daftar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hadir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4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32856" y="980450"/>
            <a:ext cx="93834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lphaLcPeriod" startAt="3"/>
            </a:pP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</a:t>
            </a:r>
            <a:endParaRPr lang="en-US" sz="1400" b="1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meeting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berhubungan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akomodasi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penginapan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ruangan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siang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snack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disediakan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berlangsungnya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pelaksanaan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training/workshop/seminar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ataupun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pertemuan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disediakan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hotel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vendor yang lain.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meeting: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/invoice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dicetak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vendor (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biasanya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hotel)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rincian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cukup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menghitung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benar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dibebankan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dibebankan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sesuai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daftar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kehadiran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Vendor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menyediakan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lebih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disukai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apabila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kop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dicap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vendor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bukan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hotel,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alamat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nomor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telepon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vendor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dicantumkan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invoice. 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dihotel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menginap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melampirkan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list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kamar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menginap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di hotel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melampirkan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3 bidding /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penawaran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dibuat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analisa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penawarannya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(format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analisa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penawaran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terlampir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mencantumkan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hotel,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alamat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hotel,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rincian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alasan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memilih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hotel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dipilih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analisa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penawaran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panitia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disetujui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koordinator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program.</a:t>
            </a:r>
            <a:endParaRPr lang="en-US" sz="14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945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31478" y="1362309"/>
            <a:ext cx="5803960" cy="12254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PETUNJUK PENGELOLAAN DANA </a:t>
            </a:r>
            <a:endParaRPr lang="en-US" sz="32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HIBAH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MITRA IFM FUND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857" y="2977879"/>
            <a:ext cx="8610600" cy="3352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romanU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 UMUM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 	</a:t>
            </a: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Pengiriman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Rekening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Bank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meminjam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rekening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bank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 ( fiscal sponsor ) </a:t>
            </a:r>
          </a:p>
          <a:p>
            <a:pPr marL="1257300" lvl="2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tangani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Senilai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tercantum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Pengiriman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berikutnya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sesudah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narasi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jumlahnya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tergantung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tercantum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lakukan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final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narasi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keluarkan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reimbursment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308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73352" y="1357261"/>
            <a:ext cx="88511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total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kali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acara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melebihi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5,000.000,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penawaran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disimpan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justifikasi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pemilihan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tertentu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penawaran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terdapat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alasan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tertulis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jelas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diadakan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kampung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seperti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rumah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penduduk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ruang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pertemuan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rumah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masyarakat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aula di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kampung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bisa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dilengkapi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justifikasi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kepala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kampung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kepala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adat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bertanggungjawab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diadakan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komunitas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dibuatkan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justifikasi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pernyataan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pengganti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penawaran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hotel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menjelaskan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lokasi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dimana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dirumah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siapa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berapa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lama.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justifikasi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pernyataan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koordinator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program.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melampirkan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daftar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hadir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dokumentasi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Foto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).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diatas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1.000.000,-,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wajib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dibubuhi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materai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6.000,-</a:t>
            </a:r>
            <a:endParaRPr lang="en-US" sz="14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7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85256" y="1290773"/>
            <a:ext cx="828402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lphaLcPeriod" startAt="4"/>
            </a:pP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Meeting Kits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Perlengkapan</a:t>
            </a:r>
            <a:endParaRPr lang="en-US" sz="1400" b="1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Istilah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“meeting kits”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merujuk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pengadaan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training/workshop/seminar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pertemuan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difotokopi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dicetak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pulpen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pensil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blok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note/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tulis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disediakan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barang-barang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“kit”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map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tas.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Meeting Kits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Perlengkapan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/invoice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berasal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vendor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dipercaya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cukup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mencocokkan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daftar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barang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dibeli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satuan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per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jenis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barang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total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keseluruhan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dibayar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semua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acara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dimana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 kits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disediakan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daftar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kehadiran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ditanda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tangani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disimpan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meeting kits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dibeli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sama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peserta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Contoh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materi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workshop,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setidaknya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fotokopi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halaman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judul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setiap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materi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disimpan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bagian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661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03604" y="1022152"/>
            <a:ext cx="955765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lphaLcPeriod" startAt="5"/>
            </a:pP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ruang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pertemuan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laptop, LCD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proyektor,kamera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GPS </a:t>
            </a:r>
            <a:r>
              <a:rPr lang="en-US" b="1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dll</a:t>
            </a:r>
            <a:r>
              <a:rPr lang="en-US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)</a:t>
            </a:r>
            <a:endParaRPr lang="en-US" sz="1400" b="1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menyewa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pertemuan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peralatan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kantor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melaksanakan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didanai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hibah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fasilitas-fasiIitas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disediakan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hotel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meeting,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diluar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paket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meeting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dikeluarkan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terpisah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Demikian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pula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menyewa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peralatan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lapangan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kamera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GPS.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/invoice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vendor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memuat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detail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tentang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jasa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peralatan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terdapat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didalam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invoice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dibuktikan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ditelusuri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terjadinya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contoh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invoice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berisi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judul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pelaksanaan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sesuai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terjadinya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biaya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melebihi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Rp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5,000.000,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melalui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penawaran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dasar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hasil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pemilihan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vendor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didokumentasikan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disimpan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penawaran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mitra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alasan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diterima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peralatan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jangka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waktu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lama (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lebih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minggu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mendukung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pelaksanaan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berkesinambungan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peralatan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seperti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computer,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kamera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&amp; GPS) yang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besar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diperlukan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perjanjian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menyewa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Surat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perjanjian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memuat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syarat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ketentuan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sewa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menyewa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014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479940"/>
              </p:ext>
            </p:extLst>
          </p:nvPr>
        </p:nvGraphicFramePr>
        <p:xfrm>
          <a:off x="2246052" y="736845"/>
          <a:ext cx="5569778" cy="5968230"/>
        </p:xfrm>
        <a:graphic>
          <a:graphicData uri="http://schemas.openxmlformats.org/drawingml/2006/table">
            <a:tbl>
              <a:tblPr/>
              <a:tblGrid>
                <a:gridCol w="38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2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7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21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57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678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LAPORAN KEUANGAN MITRA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39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93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A.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Nama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Mitra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        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93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B.  Nama Kegiatan               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3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C. Periode Kegiatan             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893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D. No. Kesepakatan Kerjasama 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dalam</a:t>
                      </a:r>
                      <a:r>
                        <a:rPr lang="en-U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Rupiah</a:t>
                      </a:r>
                    </a:p>
                  </a:txBody>
                  <a:tcPr marL="3801" marR="3801" marT="380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Kode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Rincian Anggaran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Anggaran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Disetujui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Pengeluaran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Sisa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Anggaran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Total Anggaran Disetujui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Total Pengeluaran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Sisa Anggaran (Pengembalian)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1" marR="3801" marT="38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3678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Penanggung Jawab Bagian Keuangan,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Penanggung Jawab Lembaga Mitra,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3678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Tandatangan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Tandatangan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36781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3678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Nama   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Nama   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3678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Posisi    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Posisi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3678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Tanggal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Tanggal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:</a:t>
                      </a: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48939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801" marR="3801" marT="38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8170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218995"/>
              </p:ext>
            </p:extLst>
          </p:nvPr>
        </p:nvGraphicFramePr>
        <p:xfrm>
          <a:off x="2472172" y="580685"/>
          <a:ext cx="5526608" cy="6103485"/>
        </p:xfrm>
        <a:graphic>
          <a:graphicData uri="http://schemas.openxmlformats.org/drawingml/2006/table">
            <a:tbl>
              <a:tblPr/>
              <a:tblGrid>
                <a:gridCol w="82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4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19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1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67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LAPORAN DETIL PENGELUARAN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3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A.  Nama Mitra                    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3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B.  Nama Kegiatan               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3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C. Periode Kegiatan             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73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D. No. Kesepakatan Kerjasama 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No. Voucher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Tanggal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Kode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Anggaran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Deskripsi Penggunaan Dana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Jumlah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6525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93737">
                <a:tc gridSpan="4"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Total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Pengeluaran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Keseluruhan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06" marR="3906" marT="39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93737">
                <a:tc gridSpan="3">
                  <a:txBody>
                    <a:bodyPr/>
                    <a:lstStyle/>
                    <a:p>
                      <a:pPr algn="l" fontAlgn="b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Catatan : dilampirkan bukti dan nota asli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9373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Penanggung Jawab Bagian Keuangan ,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Penanggung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Jawab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Lembaga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Mitra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,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Tandatangan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Tandatangan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Nama   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Nama   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Posisi    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Posisi    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Tanggal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Tanggal   :</a:t>
                      </a: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9373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3906" marR="3906" marT="3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737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258319"/>
              </p:ext>
            </p:extLst>
          </p:nvPr>
        </p:nvGraphicFramePr>
        <p:xfrm>
          <a:off x="1766657" y="1535840"/>
          <a:ext cx="9010835" cy="5318327"/>
        </p:xfrm>
        <a:graphic>
          <a:graphicData uri="http://schemas.openxmlformats.org/drawingml/2006/table">
            <a:tbl>
              <a:tblPr/>
              <a:tblGrid>
                <a:gridCol w="522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4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6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6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98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71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36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5117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243"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243"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243"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60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</a:rPr>
                        <a:t> ANGGARAN KEGIATAN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2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MITRA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YAYASAN GENESIS BENGKULU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1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Program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MONITORING &amp; INVESTIGASI IUPHHK-HA PT. ANUGERAH PRATAMA INSPIRASI  (PT.API)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Provinsi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Bengkulu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2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Anggaran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Biaya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RP. 33.750.000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2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Periode Kegiatan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Juli - Agustus 2019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2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No. 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Kesepakatan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Kerjasama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0891"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73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Kegiatan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Keterangan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Unit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Harga/Unit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Total Harga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IFM Fund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Monitoring &amp; Investigasi Lapangan</a:t>
                      </a:r>
                    </a:p>
                  </a:txBody>
                  <a:tcPr marL="57379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Persiapan Monitoring &amp; Pemantauan</a:t>
                      </a:r>
                    </a:p>
                  </a:txBody>
                  <a:tcPr marL="57379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Paket Meeting FGD Persiapan Monitoring</a:t>
                      </a:r>
                    </a:p>
                  </a:txBody>
                  <a:tcPr marL="57379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12 orang, 1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100.000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1.200.000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1.200.000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Materi dan bahan</a:t>
                      </a:r>
                    </a:p>
                  </a:txBody>
                  <a:tcPr marL="57379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paket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750.000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750.000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750.000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Monitoring &amp; Investigasi  </a:t>
                      </a:r>
                    </a:p>
                  </a:txBody>
                  <a:tcPr marL="57379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Tranportasi Bkl - Lokasi PT. API (BU dan MM) PP</a:t>
                      </a:r>
                    </a:p>
                  </a:txBody>
                  <a:tcPr marL="172136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2 orang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500.000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1.000.000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1.000.000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Transportasi Lokal</a:t>
                      </a:r>
                    </a:p>
                  </a:txBody>
                  <a:tcPr marL="172136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4 orang, 14 hari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75.000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4.200.000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4.200.000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Akomodasi/Penginapan</a:t>
                      </a:r>
                    </a:p>
                  </a:txBody>
                  <a:tcPr marL="172136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4 orang, 14 hari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100.000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5.600.000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5.600.000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Konsumsi lapangan</a:t>
                      </a:r>
                    </a:p>
                  </a:txBody>
                  <a:tcPr marL="172136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4 orang, 14 hari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100.000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5.600.000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5.600.000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Perdiem Tim Lapangan (2 genesis, 2 masyakat)</a:t>
                      </a:r>
                    </a:p>
                  </a:txBody>
                  <a:tcPr marL="172136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4 orang, 14 hari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250.000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14.000.000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14.000.000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864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Sewa Peralatan (Camera, GPS)</a:t>
                      </a:r>
                    </a:p>
                  </a:txBody>
                  <a:tcPr marL="172136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2 (1 camera + 1 GPS), 14 hari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50.000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1.400.000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1.400.000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2136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46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sub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33.750.000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15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57379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GRAND TOTAL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33.750.000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1578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600" b="1" i="1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9027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5737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600" b="0" i="1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766655" y="1393793"/>
            <a:ext cx="8939815" cy="598520"/>
            <a:chOff x="0" y="0"/>
            <a:chExt cx="9628109" cy="77338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857499" cy="773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70836" y="28575"/>
              <a:ext cx="1357273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53401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005" y="971927"/>
            <a:ext cx="4814844" cy="577781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57169" y="591843"/>
            <a:ext cx="3450881" cy="2934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500"/>
              </a:lnSpc>
              <a:spcAft>
                <a:spcPts val="800"/>
              </a:spcAft>
            </a:pPr>
            <a:r>
              <a:rPr lang="en-US" sz="1600" b="1" dirty="0" err="1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Laporan</a:t>
            </a:r>
            <a:r>
              <a:rPr lang="en-US" sz="1600" b="1" dirty="0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Partipasi</a:t>
            </a:r>
            <a:r>
              <a:rPr lang="en-US" sz="1600" b="1" dirty="0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600" b="1" dirty="0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  (BTOR)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697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73629" y="781040"/>
            <a:ext cx="10014857" cy="6350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1.2.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boleh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gunakan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1257300" lvl="2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mendatangkan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mengandung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kekerasan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disetujui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dana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kembalikan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diajukan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tertulis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berimplikasi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ataupun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per-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 budget item)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10%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mintakan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persetujuan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Mitra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lakukan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SOP (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Operation Procedures)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persetujuan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otorisasi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berlaku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umumnya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persetujuan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pimpinan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Direktur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eksekutif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914400"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f.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ganti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timbul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tuntutan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kelalaian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kerusakan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berkaitan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kinerja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Mitra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tercantum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914400" algn="just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g.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bertanggung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asuransi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jiwa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kecelakaan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perjalanan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segala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asuransi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pelaksanaan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812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94857" y="1775292"/>
            <a:ext cx="7707086" cy="3454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1.3.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Pencatatan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dicatat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didukung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lengkap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telusuri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Mitra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diharuskan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menyimpan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invoice,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keperluan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dilaksanakan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dianggap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valid/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Mitra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siap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sewaktu-waktu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IFM Fund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monitoring,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inspeksi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review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audit,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pelaksanaan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lima (5)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dilaksanakan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75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87286" y="1165961"/>
            <a:ext cx="9376004" cy="4935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UcPeriod" startAt="2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 PENDUKUNG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2.1.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Mencantumkan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lengkap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instansi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membayarkan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nominal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diterima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kuitansi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/nota/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terima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bubuhi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cap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lunas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Menyusun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nota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ditempel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kertas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kertas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kertas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fax/toll/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mohon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fotokopi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terlebih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dahulu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disusun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susunan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didalam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uraian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(Budget)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disepakati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urutan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tanggal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kuitansi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/nota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memudahkan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/nota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berurutan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pencatatan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916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287292" y="883150"/>
            <a:ext cx="776151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2.3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Khusus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di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terima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77847"/>
              </p:ext>
            </p:extLst>
          </p:nvPr>
        </p:nvGraphicFramePr>
        <p:xfrm>
          <a:off x="1132116" y="1803401"/>
          <a:ext cx="10395856" cy="4713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5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0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0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Jenis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Transaksi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Jenis Dokumen Pendukung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Catatan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312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Gaji</a:t>
                      </a:r>
                      <a:r>
                        <a:rPr lang="en-US" sz="1400" dirty="0">
                          <a:effectLst/>
                        </a:rPr>
                        <a:t>/honorarium </a:t>
                      </a:r>
                      <a:r>
                        <a:rPr lang="en-US" sz="1400" dirty="0" err="1">
                          <a:effectLst/>
                        </a:rPr>
                        <a:t>staf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lembaga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Salinan</a:t>
                      </a:r>
                      <a:r>
                        <a:rPr lang="en-US" sz="1400" dirty="0">
                          <a:effectLst/>
                        </a:rPr>
                        <a:t> slip </a:t>
                      </a:r>
                      <a:r>
                        <a:rPr lang="en-US" sz="1400" dirty="0" err="1">
                          <a:effectLst/>
                        </a:rPr>
                        <a:t>gaji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atau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kuitansi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penerimaan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gaji</a:t>
                      </a:r>
                      <a:r>
                        <a:rPr lang="en-US" sz="1400" dirty="0">
                          <a:effectLst/>
                        </a:rPr>
                        <a:t>/honorarium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 rowSpan="4"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Jika IFM Fund hanya mendukung sebagian dari biaya gaji/komunikasi/listrik/air maka mitra perlu memberi keterangan sumber-sumber dana lain yang turut mendukung pos-pos ini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969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Komunikasi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Salinan</a:t>
                      </a:r>
                      <a:r>
                        <a:rPr lang="en-US" sz="1400" dirty="0">
                          <a:effectLst/>
                        </a:rPr>
                        <a:t>/</a:t>
                      </a:r>
                      <a:r>
                        <a:rPr lang="en-US" sz="1400" dirty="0" err="1">
                          <a:effectLst/>
                        </a:rPr>
                        <a:t>Fotokopi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tagihan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bukti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pembayaran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Telepon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atau</a:t>
                      </a:r>
                      <a:r>
                        <a:rPr lang="en-US" sz="1400" dirty="0">
                          <a:effectLst/>
                        </a:rPr>
                        <a:t> Internet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312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Listrik, air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Salinan</a:t>
                      </a:r>
                      <a:r>
                        <a:rPr lang="en-US" sz="1400" dirty="0">
                          <a:effectLst/>
                        </a:rPr>
                        <a:t>/</a:t>
                      </a:r>
                      <a:r>
                        <a:rPr lang="en-US" sz="1400" dirty="0" err="1">
                          <a:effectLst/>
                        </a:rPr>
                        <a:t>fotokopi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tagihan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bukti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pembayaran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listrik</a:t>
                      </a:r>
                      <a:r>
                        <a:rPr lang="en-US" sz="1400" dirty="0">
                          <a:effectLst/>
                        </a:rPr>
                        <a:t>, air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312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Pembelian ATK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Invoice/</a:t>
                      </a:r>
                      <a:r>
                        <a:rPr lang="en-US" sz="1400" dirty="0" err="1">
                          <a:effectLst/>
                        </a:rPr>
                        <a:t>kuitansi</a:t>
                      </a:r>
                      <a:r>
                        <a:rPr lang="en-US" sz="1400" dirty="0">
                          <a:effectLst/>
                        </a:rPr>
                        <a:t>/nota </a:t>
                      </a:r>
                      <a:r>
                        <a:rPr lang="en-US" sz="1400" dirty="0" err="1">
                          <a:effectLst/>
                        </a:rPr>
                        <a:t>asli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dari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toko</a:t>
                      </a:r>
                      <a:r>
                        <a:rPr lang="en-US" sz="1400" dirty="0">
                          <a:effectLst/>
                        </a:rPr>
                        <a:t>/</a:t>
                      </a:r>
                      <a:r>
                        <a:rPr lang="en-US" sz="1400" dirty="0" err="1">
                          <a:effectLst/>
                        </a:rPr>
                        <a:t>penjual</a:t>
                      </a:r>
                      <a:r>
                        <a:rPr lang="en-US" sz="1400" dirty="0">
                          <a:effectLst/>
                        </a:rPr>
                        <a:t> ATK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2008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Sewa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Peralatan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(</a:t>
                      </a:r>
                      <a:r>
                        <a:rPr lang="en-US" sz="1400" dirty="0" err="1">
                          <a:effectLst/>
                        </a:rPr>
                        <a:t>Komputer</a:t>
                      </a:r>
                      <a:r>
                        <a:rPr lang="en-US" sz="1400" dirty="0">
                          <a:effectLst/>
                        </a:rPr>
                        <a:t>/Laptop/</a:t>
                      </a:r>
                      <a:r>
                        <a:rPr lang="en-US" sz="1400" dirty="0" err="1">
                          <a:effectLst/>
                        </a:rPr>
                        <a:t>kamera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dan</a:t>
                      </a:r>
                      <a:r>
                        <a:rPr lang="en-US" sz="1400" dirty="0">
                          <a:effectLst/>
                        </a:rPr>
                        <a:t> lain-lain)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Surat </a:t>
                      </a:r>
                      <a:r>
                        <a:rPr lang="en-US" sz="1400" dirty="0" err="1" smtClean="0">
                          <a:effectLst/>
                        </a:rPr>
                        <a:t>perjanjian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sewa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pakai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peralatan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berikut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dengan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rincian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biaya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sewa</a:t>
                      </a:r>
                      <a:r>
                        <a:rPr lang="en-US" sz="1400" dirty="0">
                          <a:effectLst/>
                        </a:rPr>
                        <a:t>; invoice/nota </a:t>
                      </a:r>
                      <a:r>
                        <a:rPr lang="en-US" sz="1400" dirty="0" err="1">
                          <a:effectLst/>
                        </a:rPr>
                        <a:t>pembayaran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sewa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en-US" sz="1400" dirty="0" err="1">
                          <a:effectLst/>
                        </a:rPr>
                        <a:t>Jika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menggunakan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peralatan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lembaga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mohon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melampirkan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bidding/</a:t>
                      </a:r>
                      <a:r>
                        <a:rPr lang="en-US" sz="1400" dirty="0" err="1" smtClean="0">
                          <a:effectLst/>
                        </a:rPr>
                        <a:t>penawaran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harga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sebaga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perbandingan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dari</a:t>
                      </a:r>
                      <a:r>
                        <a:rPr lang="en-US" sz="1400" dirty="0">
                          <a:effectLst/>
                        </a:rPr>
                        <a:t> minimal 3 </a:t>
                      </a:r>
                      <a:r>
                        <a:rPr lang="en-US" sz="1400" dirty="0" err="1">
                          <a:effectLst/>
                        </a:rPr>
                        <a:t>tempat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penyewaan</a:t>
                      </a:r>
                      <a:r>
                        <a:rPr lang="en-US" sz="1400" dirty="0">
                          <a:effectLst/>
                        </a:rPr>
                        <a:t> yang </a:t>
                      </a:r>
                      <a:r>
                        <a:rPr lang="en-US" sz="1400" dirty="0" err="1">
                          <a:effectLst/>
                        </a:rPr>
                        <a:t>berbeda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jika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nilai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sewa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selama</a:t>
                      </a:r>
                      <a:r>
                        <a:rPr lang="en-US" sz="1400" dirty="0">
                          <a:effectLst/>
                        </a:rPr>
                        <a:t> masa </a:t>
                      </a:r>
                      <a:r>
                        <a:rPr lang="en-US" sz="1400" dirty="0" err="1">
                          <a:effectLst/>
                        </a:rPr>
                        <a:t>penyewaan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melebihi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Rp</a:t>
                      </a:r>
                      <a:r>
                        <a:rPr lang="en-US" sz="1400" dirty="0">
                          <a:effectLst/>
                        </a:rPr>
                        <a:t>. 5.000.000,-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IFM Fund </a:t>
                      </a:r>
                      <a:r>
                        <a:rPr lang="en-US" sz="1400" dirty="0" err="1">
                          <a:effectLst/>
                        </a:rPr>
                        <a:t>hanya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menyetujui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pengajuan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biaya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sewa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peralatan</a:t>
                      </a:r>
                      <a:r>
                        <a:rPr lang="en-US" sz="1400" dirty="0">
                          <a:effectLst/>
                        </a:rPr>
                        <a:t> yang di </a:t>
                      </a:r>
                      <a:r>
                        <a:rPr lang="en-US" sz="1400" dirty="0" err="1">
                          <a:effectLst/>
                        </a:rPr>
                        <a:t>gunakan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untuk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mendukung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kegiatan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sesuai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anggaran</a:t>
                      </a:r>
                      <a:r>
                        <a:rPr lang="en-US" sz="1400" dirty="0">
                          <a:effectLst/>
                        </a:rPr>
                        <a:t> yang </a:t>
                      </a:r>
                      <a:r>
                        <a:rPr lang="en-US" sz="1400" dirty="0" err="1">
                          <a:effectLst/>
                        </a:rPr>
                        <a:t>telah</a:t>
                      </a:r>
                      <a:r>
                        <a:rPr lang="en-US" sz="1400" dirty="0">
                          <a:effectLst/>
                        </a:rPr>
                        <a:t> di </a:t>
                      </a:r>
                      <a:r>
                        <a:rPr lang="en-US" sz="1400" dirty="0" err="1">
                          <a:effectLst/>
                        </a:rPr>
                        <a:t>sepakati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103309" y="1296453"/>
            <a:ext cx="3693447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Institusi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institusional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support)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764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09841" y="858543"/>
            <a:ext cx="2985176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2"/>
            </a:pP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Pertemuan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Perjalanan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507044"/>
              </p:ext>
            </p:extLst>
          </p:nvPr>
        </p:nvGraphicFramePr>
        <p:xfrm>
          <a:off x="500741" y="1322009"/>
          <a:ext cx="11092544" cy="5278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9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5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75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42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Transaksi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</a:t>
                      </a: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Pendukung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Catatan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sewa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gedung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Gedung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pertemuan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umum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9431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Menyertakan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bidding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atau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penawaran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minimal 3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penawaran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menggunakan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gedung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pertemuan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umun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(missal : hotel,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ruang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rapat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umum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selama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penyewaan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melebihi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10,000,000,-;</a:t>
                      </a:r>
                    </a:p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Kontrak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kerjasama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kedua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belah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pihak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invoice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kuitansi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asli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hotel/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gedung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pertemuan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Kuitansi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asli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menggunakan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87313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Mohon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mencantumkan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informasi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mengenai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alamat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tanggal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pemakaian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sewa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lembaga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mempunyai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kebijakan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mengharuskan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bidding/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penawaran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nilai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lebih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kecil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daripada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di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tentukan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oleh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IFM Fund,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kebijakan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lembaga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di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ikuti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0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Penginapan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1.Hotel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2.Rumah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penduduk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4625" indent="-1746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Menyertakan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bidding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atau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penawaran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minimal 3,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menginap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 hotel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selama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penginapan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melebihi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Rp.10.00.000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,-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4625" indent="-1746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Kontrak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kerjasama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kedua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belah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pihak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invoice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kuitansi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asli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hotel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4625" indent="-174625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3.Kuitansi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asli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ditandatangani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oleh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pemilik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rumah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di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lengkapi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keterangan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menginap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pemilik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rumah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87313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penginapan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peserta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pertemuan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mohon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cantumkan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daftar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nomor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kamar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peserta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tamu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 room list)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menginap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lembaga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mempunyai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kebijakan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mengharuskan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bidding/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penawaran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nilai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lebih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kecil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pada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di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tentukan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oleh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IFM Fund,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kebijakan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lembaga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diikuti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Perjalanan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Udara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Halaman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terakhir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tiket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pesawat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asli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atau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print out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tiket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elektronik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boarding pass,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airport tax.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Juga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invoice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pembelian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tiket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terutama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perjalanan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luar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negri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Perjalanan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laut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berikan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at cost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Tiket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asli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kereta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bis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/travel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209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15160"/>
              </p:ext>
            </p:extLst>
          </p:nvPr>
        </p:nvGraphicFramePr>
        <p:xfrm>
          <a:off x="859973" y="1601409"/>
          <a:ext cx="10733313" cy="4023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7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7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7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Transaksi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Pendukung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Catatan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Perjalanan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laut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diberikan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lumpsum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Kuitansi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penerimaan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sebelumnya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harus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penjelasan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dasar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penetapan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perhitungan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lumpsum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diberikan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lembaga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mempunyai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kebijakan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pemberian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perdiem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perjalanan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harap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disertakan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fotokopi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Salinan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kebijakannya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dijelaskan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dasar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perhitungannya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jenis-jenis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termasuk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dalamnya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Honor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arasumber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Fasilitator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Konsultan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Kontrak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kerja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kuitansi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tanda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terima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CV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narasumber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honor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harus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sesuai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historical rate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 honor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sebelumnya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bersangkutan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lembaga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mempunyai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kebijakan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hal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pemberian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honor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harap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disertakan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fotokopi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Salinan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kebijakannya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Perlu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diingat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bahwa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narasumber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fasilitator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konsultan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juga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adalah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staff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lembaga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gajinya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dibayar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penuh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oleh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IFM Fund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boleh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lagi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menerima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honor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pekerjaan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207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830" y="325143"/>
            <a:ext cx="13065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474" y="398963"/>
            <a:ext cx="172878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017718" y="858543"/>
            <a:ext cx="206056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 startAt="3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 –lain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416075"/>
              </p:ext>
            </p:extLst>
          </p:nvPr>
        </p:nvGraphicFramePr>
        <p:xfrm>
          <a:off x="870857" y="1426028"/>
          <a:ext cx="10951029" cy="2858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254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Transaksi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 Dokumen pendukung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Catatan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Sewa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Peralatan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/equipment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Surat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perjanjian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sewa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pakai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peralatan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berikut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rincian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sewa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invoice/nota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pembayaran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sewa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menggunakan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peralatan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lembaga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mohon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melampirkan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bidding/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penawaran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harga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sebagai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perbandingan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minimal 3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tempat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penyewaan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berbeda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jika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nilai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sewa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selama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masa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penyewaan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melebihi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5.000.000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IFM Fund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hanya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menyetujui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sewa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peralatan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digunakan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mendukung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kegiatan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program IFM Fund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sesuai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anggaran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yang di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sepakati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926773" y="4577647"/>
            <a:ext cx="6096000" cy="175528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 startAt="4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Biaya-biaya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boleh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dibebankan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Minuman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beralkohol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Rokok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entertainment</a:t>
            </a: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Biaya-biaya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keperluan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828800" algn="just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68653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432</TotalTime>
  <Words>2632</Words>
  <Application>Microsoft Office PowerPoint</Application>
  <PresentationFormat>Widescreen</PresentationFormat>
  <Paragraphs>593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9" baseType="lpstr">
      <vt:lpstr>Arial</vt:lpstr>
      <vt:lpstr>Book Antiqua</vt:lpstr>
      <vt:lpstr>Calibri</vt:lpstr>
      <vt:lpstr>Cambria</vt:lpstr>
      <vt:lpstr>Century Gothic</vt:lpstr>
      <vt:lpstr>Garamond</vt:lpstr>
      <vt:lpstr>MS Mincho</vt:lpstr>
      <vt:lpstr>Symbol</vt:lpstr>
      <vt:lpstr>Tahoma</vt:lpstr>
      <vt:lpstr>Times New Roman</vt:lpstr>
      <vt:lpstr>Wingdings</vt:lpstr>
      <vt:lpstr>Wingdings 3</vt:lpstr>
      <vt:lpstr>Wisp</vt:lpstr>
      <vt:lpstr>Pelatihan Manajemen Proyek FAO-EU FLEGT untuk Para Mitra IFM Fund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Pelatihan Manajemen Proyek FAO-EU FLEGT</dc:title>
  <dc:creator>Dwi Lesmana</dc:creator>
  <cp:lastModifiedBy>diond</cp:lastModifiedBy>
  <cp:revision>19</cp:revision>
  <dcterms:created xsi:type="dcterms:W3CDTF">2020-11-30T02:44:28Z</dcterms:created>
  <dcterms:modified xsi:type="dcterms:W3CDTF">2020-12-01T07:04:14Z</dcterms:modified>
</cp:coreProperties>
</file>